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udio/unknown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8"/>
  </p:notesMasterIdLst>
  <p:sldIdLst>
    <p:sldId id="285" r:id="rId2"/>
    <p:sldId id="277" r:id="rId3"/>
    <p:sldId id="286" r:id="rId4"/>
    <p:sldId id="303" r:id="rId5"/>
    <p:sldId id="287" r:id="rId6"/>
    <p:sldId id="275" r:id="rId7"/>
    <p:sldId id="289" r:id="rId8"/>
    <p:sldId id="290" r:id="rId9"/>
    <p:sldId id="293" r:id="rId10"/>
    <p:sldId id="294" r:id="rId11"/>
    <p:sldId id="307" r:id="rId12"/>
    <p:sldId id="299" r:id="rId13"/>
    <p:sldId id="269" r:id="rId14"/>
    <p:sldId id="309" r:id="rId15"/>
    <p:sldId id="304" r:id="rId16"/>
    <p:sldId id="265" r:id="rId17"/>
    <p:sldId id="311" r:id="rId18"/>
    <p:sldId id="278" r:id="rId19"/>
    <p:sldId id="280" r:id="rId20"/>
    <p:sldId id="281" r:id="rId21"/>
    <p:sldId id="282" r:id="rId22"/>
    <p:sldId id="283" r:id="rId23"/>
    <p:sldId id="279" r:id="rId24"/>
    <p:sldId id="316" r:id="rId25"/>
    <p:sldId id="305" r:id="rId26"/>
    <p:sldId id="314" r:id="rId2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00"/>
    <a:srgbClr val="000066"/>
    <a:srgbClr val="666699"/>
    <a:srgbClr val="FFFF00"/>
    <a:srgbClr val="FFFF66"/>
    <a:srgbClr val="0000CC"/>
    <a:srgbClr val="3366FF"/>
    <a:srgbClr val="0099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1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32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A7D8C-0846-46B7-86BC-626A73456544}" type="datetimeFigureOut">
              <a:rPr lang="ru-RU" smtClean="0"/>
              <a:pPr/>
              <a:t>17.03.2019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F27A82-0835-4BC8-A348-995A389FB39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665EAAE-27CE-494E-806C-480B2AEF4ED9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0401E9F-5A21-4D62-AE46-40DD53A9117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F27A82-0835-4BC8-A348-995A389FB39D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9EAF777-7F45-43D9-90EB-E68EA9499D6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E0312F3-214A-48D3-AB96-0C010D520A56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bin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3/17/2019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sndAc>
      <p:stSnd>
        <p:snd r:embed="rId13" name="camera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7" Type="http://schemas.openxmlformats.org/officeDocument/2006/relationships/image" Target="../media/image45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12" Type="http://schemas.openxmlformats.org/officeDocument/2006/relationships/image" Target="../media/image68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gif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image" Target="../media/image16.png"/><Relationship Id="rId5" Type="http://schemas.openxmlformats.org/officeDocument/2006/relationships/image" Target="../media/image10.jpe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86;&#1083;&#1100;&#1079;&#1086;&#1074;&#1072;&#1090;&#1077;&#1083;&#1100;\Desktop\&#1086;&#1090;&#1082;&#1088;&#1099;&#1090;&#1099;&#1081;%20&#1091;&#1088;&#1086;&#1082;%20&#1082;&#1091;&#1073;&#1072;&#1085;&#1086;&#1074;&#1077;&#1076;&#1077;&#1085;&#1080;&#1103;\&#1057;&#1048;&#1056;&#1058;&#1040;&#1050;&#1048;.mp3" TargetMode="Externa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564904"/>
            <a:ext cx="8568952" cy="136815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Греческие колонии на берегах Средиземного и Черного морей.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8288" y="109538"/>
            <a:ext cx="3614737" cy="2968625"/>
          </a:xfrm>
          <a:prstGeom prst="rect">
            <a:avLst/>
          </a:prstGeom>
          <a:noFill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99038" y="3565525"/>
            <a:ext cx="4052887" cy="3127375"/>
          </a:xfrm>
          <a:prstGeom prst="rect">
            <a:avLst/>
          </a:prstGeom>
          <a:noFill/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89575" y="201613"/>
            <a:ext cx="30480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9763" y="3925888"/>
            <a:ext cx="3852862" cy="2816225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4762" y="3657600"/>
            <a:ext cx="2789238" cy="282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57200" y="304800"/>
            <a:ext cx="2824163" cy="2286000"/>
          </a:xfrm>
          <a:prstGeom prst="rect">
            <a:avLst/>
          </a:prstGeom>
        </p:spPr>
      </p:pic>
      <p:pic>
        <p:nvPicPr>
          <p:cNvPr id="7" name="Picture 2" descr="C:\Users\Пользователь\Desktop\открытый урок кубановедения\д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" y="2743200"/>
            <a:ext cx="5667375" cy="3895725"/>
          </a:xfrm>
          <a:prstGeom prst="rect">
            <a:avLst/>
          </a:prstGeom>
          <a:noFill/>
        </p:spPr>
      </p:pic>
      <p:pic>
        <p:nvPicPr>
          <p:cNvPr id="8" name="Picture 3" descr="C:\Users\Пользователь\Desktop\щщш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0466" y="0"/>
            <a:ext cx="4543534" cy="2743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2" descr="C:\Users\User\Desktop\урок\0009-009-Odezhda-greko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8" y="357188"/>
            <a:ext cx="3949700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Рисунок 1" descr="C:\Users\User\Desktop\урок\одежд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1785938"/>
            <a:ext cx="455295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ользователь\Desktop\п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2400"/>
            <a:ext cx="4971684" cy="5486400"/>
          </a:xfrm>
          <a:prstGeom prst="rect">
            <a:avLst/>
          </a:prstGeom>
          <a:noFill/>
        </p:spPr>
      </p:pic>
      <p:pic>
        <p:nvPicPr>
          <p:cNvPr id="3" name="Picture 3" descr="C:\Users\Пользователь\Desktop\открытый урок кубановедения\ж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295400"/>
            <a:ext cx="4648200" cy="52059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71600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</a:rPr>
              <a:t>      посуда</a:t>
            </a:r>
            <a:endParaRPr lang="ru-RU" sz="9600" b="1" dirty="0">
              <a:solidFill>
                <a:srgbClr val="C0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838200"/>
            <a:ext cx="2514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1524000"/>
            <a:ext cx="3612186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48000"/>
            <a:ext cx="3352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0" y="4191000"/>
            <a:ext cx="2472723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4267200"/>
            <a:ext cx="3194304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0" y="1524000"/>
            <a:ext cx="1924844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8" descr="C:\Users\User\Desktop\урок\bospor_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214313"/>
            <a:ext cx="3835400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ttp://www.posudaoptom63.ru/published/publicdata/SHOP/attachments/SC/products_pictures/40589at_en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3" y="0"/>
            <a:ext cx="3810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5" descr="http://posudaoptom63.ru/published/publicdata/SHOP/attachments/SC/products_pictures/15248_enl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786188"/>
            <a:ext cx="2343150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 descr="https://pbs.twimg.com/media/DVCPzwHXUAAbSVJ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38625" y="0"/>
            <a:ext cx="4905375" cy="4248151"/>
          </a:xfrm>
          <a:prstGeom prst="rect">
            <a:avLst/>
          </a:prstGeom>
          <a:noFill/>
        </p:spPr>
      </p:pic>
      <p:pic>
        <p:nvPicPr>
          <p:cNvPr id="54276" name="Picture 4" descr="https://artcafefiesta.com/upload/medialibrary/a0f/a0f6252a504e9ecc485e375c6cc6539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790824"/>
            <a:ext cx="6096000" cy="4067176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48400" y="304800"/>
            <a:ext cx="2667000" cy="1143000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C00000"/>
                </a:solidFill>
              </a:rPr>
              <a:t>ШКОЛА</a:t>
            </a:r>
            <a:endParaRPr lang="ru-RU" sz="6000" b="1" dirty="0">
              <a:solidFill>
                <a:srgbClr val="C00000"/>
              </a:solidFill>
            </a:endParaRPr>
          </a:p>
        </p:txBody>
      </p:sp>
      <p:sp>
        <p:nvSpPr>
          <p:cNvPr id="4" name="Блок-схема: процесс 3"/>
          <p:cNvSpPr/>
          <p:nvPr/>
        </p:nvSpPr>
        <p:spPr>
          <a:xfrm>
            <a:off x="5486400" y="6400800"/>
            <a:ext cx="3352800" cy="15240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3" descr="C:\Users\Пользователь\Desktop\открытый урок кубановедения\джэ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019800" cy="4629150"/>
          </a:xfrm>
          <a:prstGeom prst="rect">
            <a:avLst/>
          </a:prstGeom>
          <a:noFill/>
        </p:spPr>
      </p:pic>
      <p:pic>
        <p:nvPicPr>
          <p:cNvPr id="3074" name="Picture 2" descr="C:\Users\Пользователь\Desktop\открытый урок кубановедения\дд.pn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438401" y="2468563"/>
            <a:ext cx="6705600" cy="43894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C:\Users\User\Desktop\4b535c5330c32bc9458c47f6475ae2a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09600"/>
            <a:ext cx="82296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4" descr="Белый мрамор"/>
          <p:cNvSpPr>
            <a:spLocks noChangeArrowheads="1" noChangeShapeType="1" noTextEdit="1"/>
          </p:cNvSpPr>
          <p:nvPr/>
        </p:nvSpPr>
        <p:spPr bwMode="auto">
          <a:xfrm>
            <a:off x="381000" y="376238"/>
            <a:ext cx="8229600" cy="2033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endParaRPr lang="ru-RU" sz="100" b="1" kern="10" dirty="0">
              <a:ln w="9525">
                <a:round/>
                <a:headEnd/>
                <a:tailEnd/>
              </a:ln>
              <a:solidFill>
                <a:srgbClr val="C00000"/>
              </a:solidFill>
              <a:latin typeface="Arial"/>
              <a:cs typeface="Arial"/>
            </a:endParaRPr>
          </a:p>
        </p:txBody>
      </p:sp>
      <p:pic>
        <p:nvPicPr>
          <p:cNvPr id="4101" name="Picture 5" descr="Театр вид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771" y="1143000"/>
            <a:ext cx="8976230" cy="5715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6248400" y="152400"/>
            <a:ext cx="2895600" cy="12954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ТЕАТР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3400" y="457200"/>
            <a:ext cx="8001000" cy="405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 descr="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1800" y="4648200"/>
            <a:ext cx="1466850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8" descr="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4800600"/>
            <a:ext cx="4829175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открытый урок кубановедения\grecheskie-koloni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069" y="0"/>
            <a:ext cx="916506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w400_9db864c32c6d73dd51f528703762b5f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33800" y="304800"/>
            <a:ext cx="169386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6" descr="w400_ef580d78062c0c9eea9790c5da2ea93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304800"/>
            <a:ext cx="33528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7" descr="71e98834d8f25206df919f1aa9f19fe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4800" y="304800"/>
            <a:ext cx="3352800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1" descr="grezmaska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514600"/>
            <a:ext cx="23812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2" descr="grezmask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19400" y="2438400"/>
            <a:ext cx="18319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14" descr="mask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76800" y="2438400"/>
            <a:ext cx="135572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15" descr="mask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934200" y="4572000"/>
            <a:ext cx="19589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16" descr="mask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819400" y="4572000"/>
            <a:ext cx="177482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8" descr="Маска_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724400" y="4572000"/>
            <a:ext cx="2057400" cy="198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21" descr="Маска 0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477000" y="2438400"/>
            <a:ext cx="2371725" cy="190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8" name="WordArt 22" descr="Белый мрамор"/>
          <p:cNvSpPr>
            <a:spLocks noChangeArrowheads="1" noChangeShapeType="1" noTextEdit="1"/>
          </p:cNvSpPr>
          <p:nvPr/>
        </p:nvSpPr>
        <p:spPr bwMode="auto">
          <a:xfrm>
            <a:off x="381000" y="6248400"/>
            <a:ext cx="1905000" cy="371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12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маски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0" y="152400"/>
            <a:ext cx="25146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7300" b="1" dirty="0" smtClean="0">
                <a:solidFill>
                  <a:srgbClr val="C00000"/>
                </a:solidFill>
              </a:rPr>
              <a:t>ЗЕВС</a:t>
            </a:r>
            <a:endParaRPr lang="ru-RU" sz="6700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zeus_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733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8" descr="img22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10000" y="1981200"/>
            <a:ext cx="5271990" cy="4658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57800" y="0"/>
            <a:ext cx="38862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rgbClr val="C00000"/>
                </a:solidFill>
              </a:rPr>
              <a:t>ПОСЕЙДОН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21507" name="Picture 17" descr="img2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447800"/>
            <a:ext cx="6553200" cy="5341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7" descr="histori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304800"/>
            <a:ext cx="321945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11" descr="antiq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04800"/>
            <a:ext cx="4095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0" name="WordArt 12" descr="Белый мрамор"/>
          <p:cNvSpPr>
            <a:spLocks noChangeArrowheads="1" noChangeShapeType="1" noTextEdit="1"/>
          </p:cNvSpPr>
          <p:nvPr/>
        </p:nvSpPr>
        <p:spPr bwMode="auto">
          <a:xfrm>
            <a:off x="685800" y="5486400"/>
            <a:ext cx="80772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Дионис - </a:t>
            </a:r>
          </a:p>
          <a:p>
            <a:r>
              <a:rPr lang="ru-RU" sz="3600" kern="10">
                <a:ln w="9525"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latin typeface="Arial"/>
                <a:cs typeface="Arial"/>
              </a:rPr>
              <a:t>бог плодородия и виноделия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357422" y="928670"/>
          <a:ext cx="4572032" cy="580327"/>
        </p:xfrm>
        <a:graphic>
          <a:graphicData uri="http://schemas.openxmlformats.org/drawingml/2006/table">
            <a:tbl>
              <a:tblPr/>
              <a:tblGrid>
                <a:gridCol w="4572032"/>
              </a:tblGrid>
              <a:tr h="531631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1" kern="800" cap="small" dirty="0" smtClean="0">
                          <a:solidFill>
                            <a:srgbClr val="FF0000"/>
                          </a:solidFill>
                          <a:effectLst>
                            <a:innerShdw blurRad="63500" dist="508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Times New Roman"/>
                          <a:ea typeface="Times New Roman"/>
                        </a:rPr>
                        <a:t>К </a:t>
                      </a:r>
                      <a:r>
                        <a:rPr lang="ru-RU" sz="3600" b="1" kern="800" cap="small" dirty="0">
                          <a:solidFill>
                            <a:srgbClr val="FF0000"/>
                          </a:solidFill>
                          <a:effectLst>
                            <a:innerShdw blurRad="63500" dist="50800">
                              <a:prstClr val="black">
                                <a:alpha val="50000"/>
                              </a:prstClr>
                            </a:innerShdw>
                          </a:effectLst>
                          <a:latin typeface="Times New Roman"/>
                          <a:ea typeface="Times New Roman"/>
                        </a:rPr>
                        <a:t>У Л Ь Т У Р А</a:t>
                      </a:r>
                      <a:endParaRPr lang="ru-RU" sz="1400" kern="8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5" name="Rectangle 1"/>
          <p:cNvSpPr>
            <a:spLocks noChangeArrowheads="1"/>
          </p:cNvSpPr>
          <p:nvPr/>
        </p:nvSpPr>
        <p:spPr bwMode="auto">
          <a:xfrm rot="10800000" flipV="1">
            <a:off x="0" y="553997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1.Составить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синквейн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со словом КУЛЬТУРА: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1785926"/>
          <a:ext cx="6524629" cy="500066"/>
        </p:xfrm>
        <a:graphic>
          <a:graphicData uri="http://schemas.openxmlformats.org/drawingml/2006/table">
            <a:tbl>
              <a:tblPr/>
              <a:tblGrid>
                <a:gridCol w="2980805"/>
                <a:gridCol w="568669"/>
                <a:gridCol w="2975155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kern="800" dirty="0">
                        <a:latin typeface="Times New Roman"/>
                        <a:ea typeface="Times New Roman"/>
                      </a:endParaRPr>
                    </a:p>
                  </a:txBody>
                  <a:tcPr marL="63335" marR="63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>
                        <a:latin typeface="Times New Roman"/>
                        <a:ea typeface="Times New Roman"/>
                      </a:endParaRPr>
                    </a:p>
                  </a:txBody>
                  <a:tcPr marL="63335" marR="63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 dirty="0">
                        <a:latin typeface="Times New Roman"/>
                        <a:ea typeface="Times New Roman"/>
                      </a:endParaRPr>
                    </a:p>
                  </a:txBody>
                  <a:tcPr marL="63335" marR="633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524000" y="2500306"/>
          <a:ext cx="6095999" cy="500066"/>
        </p:xfrm>
        <a:graphic>
          <a:graphicData uri="http://schemas.openxmlformats.org/drawingml/2006/table">
            <a:tbl>
              <a:tblPr/>
              <a:tblGrid>
                <a:gridCol w="1706576"/>
                <a:gridCol w="414229"/>
                <a:gridCol w="1656331"/>
                <a:gridCol w="496607"/>
                <a:gridCol w="1822256"/>
              </a:tblGrid>
              <a:tr h="50006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800">
                          <a:latin typeface="Times New Roman"/>
                          <a:ea typeface="Times New Roman"/>
                        </a:rPr>
                        <a:t>      </a:t>
                      </a:r>
                      <a:endParaRPr lang="ru-RU" sz="1300" kern="800">
                        <a:latin typeface="Times New Roman"/>
                        <a:ea typeface="Times New Roman"/>
                      </a:endParaRPr>
                    </a:p>
                  </a:txBody>
                  <a:tcPr marL="63098" marR="6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>
                        <a:latin typeface="Times New Roman"/>
                        <a:ea typeface="Times New Roman"/>
                      </a:endParaRPr>
                    </a:p>
                  </a:txBody>
                  <a:tcPr marL="63098" marR="6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 dirty="0">
                        <a:latin typeface="Times New Roman"/>
                        <a:ea typeface="Times New Roman"/>
                      </a:endParaRPr>
                    </a:p>
                  </a:txBody>
                  <a:tcPr marL="63098" marR="6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>
                        <a:latin typeface="Times New Roman"/>
                        <a:ea typeface="Times New Roman"/>
                      </a:endParaRPr>
                    </a:p>
                  </a:txBody>
                  <a:tcPr marL="63098" marR="6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ru-RU" sz="1300" kern="800" dirty="0">
                        <a:latin typeface="Times New Roman"/>
                        <a:ea typeface="Times New Roman"/>
                      </a:endParaRPr>
                    </a:p>
                  </a:txBody>
                  <a:tcPr marL="63098" marR="6309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524000" y="3214687"/>
          <a:ext cx="6096000" cy="571504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571504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300" kern="800" dirty="0">
                        <a:latin typeface="Times New Roman"/>
                        <a:ea typeface="Times New Roman"/>
                      </a:endParaRPr>
                    </a:p>
                  </a:txBody>
                  <a:tcPr marL="64262" marR="6426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2911792" y="4114799"/>
          <a:ext cx="3320415" cy="457208"/>
        </p:xfrm>
        <a:graphic>
          <a:graphicData uri="http://schemas.openxmlformats.org/drawingml/2006/table">
            <a:tbl>
              <a:tblPr/>
              <a:tblGrid>
                <a:gridCol w="3320415"/>
              </a:tblGrid>
              <a:tr h="457208">
                <a:tc>
                  <a:txBody>
                    <a:bodyPr/>
                    <a:lstStyle/>
                    <a:p>
                      <a:pPr indent="45021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kern="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6873" name="Rectangle 9"/>
          <p:cNvSpPr>
            <a:spLocks noChangeArrowheads="1"/>
          </p:cNvSpPr>
          <p:nvPr/>
        </p:nvSpPr>
        <p:spPr bwMode="auto">
          <a:xfrm rot="10800000" flipV="1">
            <a:off x="1357289" y="4723288"/>
            <a:ext cx="6643735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Памятка по составлению </a:t>
            </a:r>
            <a:r>
              <a:rPr kumimoji="0" lang="ru-RU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синквейна</a:t>
            </a: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: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строчка – обозначает тему (например, Культура).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 строчка – описание темы 2-мя прилагательными.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 строчка – описание действия в рамках этой темы 3-мя глаголами.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 строчка – фраза из 4-х слов, выражающая отношение к теме.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 строчка – одно слово, отражающее содержание темы.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362200"/>
            <a:ext cx="8001000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/>
          <a:lstStyle/>
          <a:p>
            <a:pPr algn="ctr"/>
            <a:r>
              <a:rPr lang="ru-RU" b="1" dirty="0" smtClean="0"/>
              <a:t>Оцените свою работу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609600" y="1981200"/>
            <a:ext cx="8305800" cy="4312920"/>
          </a:xfrm>
        </p:spPr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905000"/>
          </a:xfrm>
        </p:spPr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Домашнее задание на выбор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Параграф  № 17</a:t>
            </a:r>
          </a:p>
          <a:p>
            <a:r>
              <a:rPr lang="ru-RU" dirty="0" smtClean="0"/>
              <a:t>Рисунок  по теме</a:t>
            </a:r>
          </a:p>
          <a:p>
            <a:r>
              <a:rPr lang="ru-RU" dirty="0" smtClean="0"/>
              <a:t>Составить кроссворд по изученной теме</a:t>
            </a:r>
          </a:p>
        </p:txBody>
      </p:sp>
      <p:pic>
        <p:nvPicPr>
          <p:cNvPr id="17412" name="Picture 2" descr="http://api.ning.com/files/BybgAqvu3Oks981Pwn71Kkxt*1IsgrYrcnzPuEHG3r1MLiZeiJofEU9BoENGp0d1MEvkB3QdR2BC-j8UmLqchy5f2SC1hbug/fil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0" y="4500563"/>
            <a:ext cx="3000375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07488" cy="132343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Колонизация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оказала огромное влияние на весь древнегреческий мир. Она способствовала развитию хозяйства, торговли и кораблестроения. Из колоний в метрополии вывозили зерно, рабов, скот, соль, сырье (древесину и металлы). В колонии из Греции везли товары и вещи, которые колонисты не могли первоначально производить сами: ремесленные изделия, оливковое масло, вино.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365500" y="1819275"/>
            <a:ext cx="2376488" cy="739775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Греция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059113" y="3698875"/>
            <a:ext cx="1306512" cy="5762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Ввозили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859338" y="3698875"/>
            <a:ext cx="1616075" cy="57626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Вывозили</a:t>
            </a: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3850" y="1827213"/>
            <a:ext cx="1268413" cy="102552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25400" algn="ctr">
            <a:solidFill>
              <a:srgbClr val="E46C0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96863" y="2935288"/>
            <a:ext cx="1295400" cy="1090612"/>
          </a:xfrm>
          <a:prstGeom prst="rect">
            <a:avLst/>
          </a:prstGeom>
          <a:blipFill>
            <a:blip r:embed="rId4" cstate="email">
              <a:extLst>
                <a:ext uri="{28A0092B-C50C-407E-A947-70E740481C1C}"/>
              </a:extLst>
            </a:blip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7338" y="4073525"/>
            <a:ext cx="1304925" cy="1155700"/>
          </a:xfrm>
          <a:prstGeom prst="rect">
            <a:avLst/>
          </a:prstGeom>
          <a:blipFill>
            <a:blip r:embed="rId5" cstate="email">
              <a:extLst>
                <a:ext uri="{28A0092B-C50C-407E-A947-70E740481C1C}"/>
              </a:extLst>
            </a:blip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2538413" y="5064125"/>
            <a:ext cx="1655762" cy="14605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25400" algn="ctr">
            <a:solidFill>
              <a:srgbClr val="E46C0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269875" y="5387975"/>
            <a:ext cx="1306513" cy="1136650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25400" algn="ctr">
            <a:solidFill>
              <a:srgbClr val="E46C0A"/>
            </a:solidFill>
            <a:miter lim="800000"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3800" y="5064125"/>
            <a:ext cx="1755775" cy="1317625"/>
          </a:xfrm>
          <a:prstGeom prst="rect">
            <a:avLst/>
          </a:prstGeom>
          <a:blipFill>
            <a:blip r:embed="rId8" cstate="email">
              <a:extLst>
                <a:ext uri="{28A0092B-C50C-407E-A947-70E740481C1C}"/>
              </a:extLst>
            </a:blip>
            <a:stretch>
              <a:fillRect/>
            </a:stretch>
          </a:blip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5" name="Прямоугольник 10"/>
          <p:cNvGrpSpPr>
            <a:grpSpLocks/>
          </p:cNvGrpSpPr>
          <p:nvPr/>
        </p:nvGrpSpPr>
        <p:grpSpPr bwMode="auto">
          <a:xfrm>
            <a:off x="7364413" y="1689100"/>
            <a:ext cx="1651000" cy="1901825"/>
            <a:chOff x="4639" y="1064"/>
            <a:chExt cx="1040" cy="1198"/>
          </a:xfrm>
        </p:grpSpPr>
        <p:pic>
          <p:nvPicPr>
            <p:cNvPr id="32779" name="Прямоугольник 1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639" y="1064"/>
              <a:ext cx="1040" cy="1198"/>
            </a:xfrm>
            <a:prstGeom prst="rect">
              <a:avLst/>
            </a:prstGeom>
            <a:noFill/>
          </p:spPr>
        </p:pic>
        <p:sp>
          <p:nvSpPr>
            <p:cNvPr id="32780" name="Text Box 12"/>
            <p:cNvSpPr txBox="1">
              <a:spLocks noChangeArrowheads="1"/>
            </p:cNvSpPr>
            <p:nvPr/>
          </p:nvSpPr>
          <p:spPr bwMode="auto">
            <a:xfrm>
              <a:off x="4649" y="1075"/>
              <a:ext cx="1017" cy="1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1" name="Прямоугольник 13"/>
          <p:cNvGrpSpPr>
            <a:grpSpLocks/>
          </p:cNvGrpSpPr>
          <p:nvPr/>
        </p:nvGrpSpPr>
        <p:grpSpPr bwMode="auto">
          <a:xfrm>
            <a:off x="7364413" y="3754438"/>
            <a:ext cx="1651000" cy="1330325"/>
            <a:chOff x="4639" y="2365"/>
            <a:chExt cx="1040" cy="838"/>
          </a:xfrm>
        </p:grpSpPr>
        <p:pic>
          <p:nvPicPr>
            <p:cNvPr id="32782" name="Прямоугольник 13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4639" y="2365"/>
              <a:ext cx="1040" cy="838"/>
            </a:xfrm>
            <a:prstGeom prst="rect">
              <a:avLst/>
            </a:prstGeom>
            <a:noFill/>
          </p:spPr>
        </p:pic>
        <p:sp>
          <p:nvSpPr>
            <p:cNvPr id="32783" name="Text Box 15"/>
            <p:cNvSpPr txBox="1">
              <a:spLocks noChangeArrowheads="1"/>
            </p:cNvSpPr>
            <p:nvPr/>
          </p:nvSpPr>
          <p:spPr bwMode="auto">
            <a:xfrm>
              <a:off x="4649" y="2375"/>
              <a:ext cx="1017" cy="8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grpSp>
        <p:nvGrpSpPr>
          <p:cNvPr id="14" name="Прямоугольник 14"/>
          <p:cNvGrpSpPr>
            <a:grpSpLocks/>
          </p:cNvGrpSpPr>
          <p:nvPr/>
        </p:nvGrpSpPr>
        <p:grpSpPr bwMode="auto">
          <a:xfrm>
            <a:off x="7351713" y="5230813"/>
            <a:ext cx="1652587" cy="1309687"/>
            <a:chOff x="4631" y="3295"/>
            <a:chExt cx="1041" cy="825"/>
          </a:xfrm>
        </p:grpSpPr>
        <p:pic>
          <p:nvPicPr>
            <p:cNvPr id="32785" name="Прямоугольник 14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4631" y="3295"/>
              <a:ext cx="1041" cy="825"/>
            </a:xfrm>
            <a:prstGeom prst="rect">
              <a:avLst/>
            </a:prstGeom>
            <a:noFill/>
          </p:spPr>
        </p:pic>
        <p:sp>
          <p:nvSpPr>
            <p:cNvPr id="32786" name="Text Box 18"/>
            <p:cNvSpPr txBox="1">
              <a:spLocks noChangeArrowheads="1"/>
            </p:cNvSpPr>
            <p:nvPr/>
          </p:nvSpPr>
          <p:spPr bwMode="auto">
            <a:xfrm>
              <a:off x="4643" y="3307"/>
              <a:ext cx="1017" cy="8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ru-RU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cxnSp>
        <p:nvCxnSpPr>
          <p:cNvPr id="17" name="Прямая со стрелкой 16"/>
          <p:cNvCxnSpPr>
            <a:stCxn id="4" idx="1"/>
          </p:cNvCxnSpPr>
          <p:nvPr/>
        </p:nvCxnSpPr>
        <p:spPr>
          <a:xfrm flipH="1" flipV="1">
            <a:off x="1592263" y="2339975"/>
            <a:ext cx="1466850" cy="164782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4" idx="1"/>
            <a:endCxn id="12" idx="3"/>
          </p:cNvCxnSpPr>
          <p:nvPr/>
        </p:nvCxnSpPr>
        <p:spPr>
          <a:xfrm flipH="1" flipV="1">
            <a:off x="1592263" y="3481388"/>
            <a:ext cx="1466850" cy="506412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1"/>
            <a:endCxn id="13" idx="3"/>
          </p:cNvCxnSpPr>
          <p:nvPr/>
        </p:nvCxnSpPr>
        <p:spPr>
          <a:xfrm flipH="1">
            <a:off x="1592263" y="3987800"/>
            <a:ext cx="1466850" cy="66357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4" idx="1"/>
            <a:endCxn id="9" idx="3"/>
          </p:cNvCxnSpPr>
          <p:nvPr/>
        </p:nvCxnSpPr>
        <p:spPr>
          <a:xfrm flipH="1">
            <a:off x="1589088" y="3987800"/>
            <a:ext cx="1450975" cy="1968500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stCxn id="4" idx="1"/>
          </p:cNvCxnSpPr>
          <p:nvPr/>
        </p:nvCxnSpPr>
        <p:spPr>
          <a:xfrm flipH="1">
            <a:off x="2987675" y="3987800"/>
            <a:ext cx="71438" cy="107632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6" idx="3"/>
          </p:cNvCxnSpPr>
          <p:nvPr/>
        </p:nvCxnSpPr>
        <p:spPr>
          <a:xfrm flipH="1">
            <a:off x="6475413" y="3987800"/>
            <a:ext cx="0" cy="1076325"/>
          </a:xfrm>
          <a:prstGeom prst="straightConnector1">
            <a:avLst/>
          </a:prstGeom>
          <a:ln w="38100">
            <a:solidFill>
              <a:srgbClr val="00206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6" idx="3"/>
            <a:endCxn id="0" idx="1"/>
          </p:cNvCxnSpPr>
          <p:nvPr/>
        </p:nvCxnSpPr>
        <p:spPr>
          <a:xfrm flipV="1">
            <a:off x="6494463" y="2640013"/>
            <a:ext cx="869950" cy="1347787"/>
          </a:xfrm>
          <a:prstGeom prst="straightConnector1">
            <a:avLst/>
          </a:prstGeom>
          <a:ln w="38100">
            <a:solidFill>
              <a:srgbClr val="00206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16" name="Прямая со стрелкой 9215"/>
          <p:cNvCxnSpPr>
            <a:stCxn id="6" idx="3"/>
            <a:endCxn id="0" idx="1"/>
          </p:cNvCxnSpPr>
          <p:nvPr/>
        </p:nvCxnSpPr>
        <p:spPr>
          <a:xfrm>
            <a:off x="6494463" y="3987800"/>
            <a:ext cx="869950" cy="431800"/>
          </a:xfrm>
          <a:prstGeom prst="straightConnector1">
            <a:avLst/>
          </a:prstGeom>
          <a:ln w="38100">
            <a:solidFill>
              <a:srgbClr val="00206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20" name="Прямая со стрелкой 9219"/>
          <p:cNvCxnSpPr>
            <a:stCxn id="6" idx="3"/>
            <a:endCxn id="0" idx="1"/>
          </p:cNvCxnSpPr>
          <p:nvPr/>
        </p:nvCxnSpPr>
        <p:spPr>
          <a:xfrm>
            <a:off x="6494463" y="3987800"/>
            <a:ext cx="857250" cy="1898650"/>
          </a:xfrm>
          <a:prstGeom prst="straightConnector1">
            <a:avLst/>
          </a:prstGeom>
          <a:ln w="38100">
            <a:solidFill>
              <a:srgbClr val="00206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0" name="Прямая со стрелкой 9229"/>
          <p:cNvCxnSpPr>
            <a:stCxn id="4" idx="0"/>
            <a:endCxn id="3" idx="2"/>
          </p:cNvCxnSpPr>
          <p:nvPr/>
        </p:nvCxnSpPr>
        <p:spPr>
          <a:xfrm flipV="1">
            <a:off x="3713163" y="2559050"/>
            <a:ext cx="841375" cy="1139825"/>
          </a:xfrm>
          <a:prstGeom prst="straightConnector1">
            <a:avLst/>
          </a:prstGeom>
          <a:ln w="38100">
            <a:solidFill>
              <a:schemeClr val="accent6">
                <a:lumMod val="75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32" name="Прямая со стрелкой 9231"/>
          <p:cNvCxnSpPr>
            <a:stCxn id="3" idx="2"/>
            <a:endCxn id="6" idx="0"/>
          </p:cNvCxnSpPr>
          <p:nvPr/>
        </p:nvCxnSpPr>
        <p:spPr>
          <a:xfrm>
            <a:off x="4554538" y="2559050"/>
            <a:ext cx="1112837" cy="1139825"/>
          </a:xfrm>
          <a:prstGeom prst="straightConnector1">
            <a:avLst/>
          </a:prstGeom>
          <a:ln w="38100">
            <a:solidFill>
              <a:srgbClr val="002060"/>
            </a:solidFill>
            <a:headEnd type="diamond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Понятие «культура»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В переводе с латинского – возделывание, взращивание</a:t>
            </a:r>
          </a:p>
          <a:p>
            <a:r>
              <a:rPr lang="ru-RU" sz="3200" dirty="0" smtClean="0"/>
              <a:t>Цицерон (древнеримский политический деятель, оратор) – «Культура – возделывание души человека»</a:t>
            </a:r>
          </a:p>
          <a:p>
            <a:r>
              <a:rPr lang="ru-RU" sz="3200" dirty="0" smtClean="0"/>
              <a:t>В ХХ веке: Культура – совокупность материальных и духовных ценностей, созданных человеком</a:t>
            </a:r>
            <a:endParaRPr lang="ru-RU" sz="3200" dirty="0"/>
          </a:p>
        </p:txBody>
      </p:sp>
    </p:spTree>
  </p:cSld>
  <p:clrMapOvr>
    <a:masterClrMapping/>
  </p:clrMapOvr>
  <p:transition>
    <p:sndAc>
      <p:stSnd>
        <p:snd r:embed="rId2" name="camera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447800"/>
          </a:xfrm>
          <a:noFill/>
          <a:scene3d>
            <a:camera prst="orthographicFront"/>
            <a:lightRig rig="soft" dir="t">
              <a:rot lat="0" lon="0" rev="17220000"/>
            </a:lightRig>
          </a:scene3d>
          <a:sp3d extrusionH="76200">
            <a:bevelT/>
            <a:extrusionClr>
              <a:srgbClr val="00B0F0"/>
            </a:extrusionClr>
          </a:sp3d>
        </p:spPr>
        <p:txBody>
          <a:bodyPr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/>
          <a:p>
            <a:pPr algn="ctr"/>
            <a:r>
              <a:rPr lang="ru-RU" sz="3200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Культура, быт и верования жителей греческих городов-колоний</a:t>
            </a:r>
            <a:endParaRPr lang="ru-RU" sz="3200" dirty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1600200"/>
            <a:ext cx="8610600" cy="4800600"/>
          </a:xfrm>
        </p:spPr>
        <p:txBody>
          <a:bodyPr>
            <a:normAutofit/>
          </a:bodyPr>
          <a:lstStyle/>
          <a:p>
            <a:pPr algn="just"/>
            <a:endParaRPr lang="ru-RU" b="1" i="1" dirty="0" smtClean="0"/>
          </a:p>
          <a:p>
            <a:pPr algn="just">
              <a:buFont typeface="Arial" pitchFamily="34" charset="0"/>
              <a:buChar char="•"/>
            </a:pPr>
            <a:endParaRPr lang="ru-RU" dirty="0" smtClean="0">
              <a:solidFill>
                <a:schemeClr val="bg1"/>
              </a:solidFill>
            </a:endParaRPr>
          </a:p>
          <a:p>
            <a:pPr algn="just">
              <a:buFont typeface="Arial" pitchFamily="34" charset="0"/>
              <a:buChar char="•"/>
            </a:pPr>
            <a:endParaRPr lang="ru-RU" dirty="0" smtClean="0">
              <a:solidFill>
                <a:srgbClr val="C00000"/>
              </a:solidFill>
            </a:endParaRPr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1057" y="1600200"/>
            <a:ext cx="5042944" cy="52578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43200" y="1524000"/>
            <a:ext cx="2590800" cy="227711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6" name="Picture 8" descr="C:\Мои документы\Педколледж\Лекции\Замена\Античная живопись3.jpg"/>
          <p:cNvPicPr>
            <a:picLocks noChangeAspect="1" noChangeArrowheads="1"/>
          </p:cNvPicPr>
          <p:nvPr/>
        </p:nvPicPr>
        <p:blipFill>
          <a:blip r:embed="rId5" cstate="print">
            <a:lum bright="-18000" contrast="24000"/>
          </a:blip>
          <a:srcRect/>
          <a:stretch>
            <a:fillRect/>
          </a:stretch>
        </p:blipFill>
        <p:spPr bwMode="auto">
          <a:xfrm>
            <a:off x="0" y="1600200"/>
            <a:ext cx="2590800" cy="2438400"/>
          </a:xfrm>
          <a:prstGeom prst="rect">
            <a:avLst/>
          </a:prstGeom>
          <a:noFill/>
        </p:spPr>
      </p:pic>
      <p:pic>
        <p:nvPicPr>
          <p:cNvPr id="7" name="Рисунок 8"/>
          <p:cNvPicPr>
            <a:picLocks noChangeAspect="1" noChangeArrowheads="1"/>
          </p:cNvPicPr>
          <p:nvPr/>
        </p:nvPicPr>
        <p:blipFill>
          <a:blip r:embed="rId6" cstate="print"/>
          <a:srcRect r="50185"/>
          <a:stretch>
            <a:fillRect/>
          </a:stretch>
        </p:blipFill>
        <p:spPr bwMode="auto">
          <a:xfrm>
            <a:off x="4953000" y="4445000"/>
            <a:ext cx="2667000" cy="241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  <p:pic>
        <p:nvPicPr>
          <p:cNvPr id="8" name="Picture 2" descr="C:\Мои документы\My Pictures\Античное\321094.JPG"/>
          <p:cNvPicPr>
            <a:picLocks noChangeAspect="1" noChangeArrowheads="1"/>
          </p:cNvPicPr>
          <p:nvPr/>
        </p:nvPicPr>
        <p:blipFill>
          <a:blip r:embed="rId7" cstate="print">
            <a:lum bright="-6000" contrast="6000"/>
          </a:blip>
          <a:srcRect l="3125" t="4297" r="10880" b="1385"/>
          <a:stretch>
            <a:fillRect/>
          </a:stretch>
        </p:blipFill>
        <p:spPr bwMode="auto">
          <a:xfrm>
            <a:off x="2895600" y="3810000"/>
            <a:ext cx="24130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Documents and Settings\Volk\Мои документы\презентации\Культура Древней Греции\скульптура.bmp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86600" y="1447800"/>
            <a:ext cx="2057400" cy="2438400"/>
          </a:xfrm>
          <a:prstGeom prst="rect">
            <a:avLst/>
          </a:prstGeom>
          <a:noFill/>
        </p:spPr>
      </p:pic>
      <p:pic>
        <p:nvPicPr>
          <p:cNvPr id="10" name="Picture 8" descr="img22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4232275"/>
            <a:ext cx="2971800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3038623"/>
            <a:ext cx="7854696" cy="1649505"/>
          </a:xfrm>
        </p:spPr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Заголовок 2"/>
          <p:cNvSpPr txBox="1">
            <a:spLocks/>
          </p:cNvSpPr>
          <p:nvPr/>
        </p:nvSpPr>
        <p:spPr>
          <a:xfrm>
            <a:off x="1447800" y="152400"/>
            <a:ext cx="7467600" cy="7620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97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ПОЗНАЙ САМОГО СЕБЯ</a:t>
            </a:r>
            <a:endParaRPr kumimoji="0" lang="ru-RU" sz="5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СИРТА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305800" y="64008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54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0" y="381000"/>
            <a:ext cx="4114800" cy="1066800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Архитектура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5" name="Picture 2" descr="C:\Documents and Settings\Volk\Мои документы\презентации\Культура Древней Греции\открытый урок по Культуре Древней Греции\Парфен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927600" cy="369570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2801" y="2645296"/>
            <a:ext cx="5791200" cy="4212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38800" y="228600"/>
            <a:ext cx="3505200" cy="1237488"/>
          </a:xfrm>
        </p:spPr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</a:rPr>
              <a:t>Жилище</a:t>
            </a:r>
            <a:endParaRPr lang="ru-RU" sz="7200" b="1" dirty="0">
              <a:solidFill>
                <a:srgbClr val="C00000"/>
              </a:solidFill>
            </a:endParaRPr>
          </a:p>
        </p:txBody>
      </p:sp>
      <p:pic>
        <p:nvPicPr>
          <p:cNvPr id="2050" name="Picture 2" descr="C:\Users\Пользователь\Desktop\ууу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334000" cy="2971801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0000000000000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2410720"/>
            <a:ext cx="6248400" cy="444728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5638800" y="152400"/>
            <a:ext cx="3505200" cy="1143000"/>
          </a:xfrm>
          <a:prstGeom prst="rect">
            <a:avLst/>
          </a:prstGeom>
        </p:spPr>
        <p:txBody>
          <a:bodyPr>
            <a:normAutofit fontScale="850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7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ОДЕЖДА</a:t>
            </a:r>
            <a:endParaRPr kumimoji="0" lang="ru-RU" sz="7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100" name="Picture 4" descr="C:\Users\Пользователь\Desktop\открытый урок кубановедения\р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457200"/>
            <a:ext cx="5257800" cy="6172200"/>
          </a:xfrm>
          <a:prstGeom prst="rect">
            <a:avLst/>
          </a:prstGeom>
          <a:noFill/>
        </p:spPr>
      </p:pic>
      <p:pic>
        <p:nvPicPr>
          <p:cNvPr id="6" name="Picture 4" descr="C:\Users\Пользователь\Desktop\з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86400" y="1524000"/>
            <a:ext cx="3451959" cy="4267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889</TotalTime>
  <Words>234</Words>
  <Application>Microsoft Office PowerPoint</Application>
  <PresentationFormat>Экран (4:3)</PresentationFormat>
  <Paragraphs>43</Paragraphs>
  <Slides>26</Slides>
  <Notes>5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Слайд 1</vt:lpstr>
      <vt:lpstr>Слайд 2</vt:lpstr>
      <vt:lpstr>Слайд 3</vt:lpstr>
      <vt:lpstr>Понятие «культура»</vt:lpstr>
      <vt:lpstr>Культура, быт и верования жителей греческих городов-колоний</vt:lpstr>
      <vt:lpstr>Слайд 6</vt:lpstr>
      <vt:lpstr>Архитектура</vt:lpstr>
      <vt:lpstr>Жилище</vt:lpstr>
      <vt:lpstr>Слайд 9</vt:lpstr>
      <vt:lpstr>Слайд 10</vt:lpstr>
      <vt:lpstr>Слайд 11</vt:lpstr>
      <vt:lpstr>Слайд 12</vt:lpstr>
      <vt:lpstr>      посуда</vt:lpstr>
      <vt:lpstr>Слайд 14</vt:lpstr>
      <vt:lpstr>Слайд 15</vt:lpstr>
      <vt:lpstr>ШКОЛА</vt:lpstr>
      <vt:lpstr>Слайд 17</vt:lpstr>
      <vt:lpstr>Слайд 18</vt:lpstr>
      <vt:lpstr>Слайд 19</vt:lpstr>
      <vt:lpstr>Слайд 20</vt:lpstr>
      <vt:lpstr> ЗЕВС</vt:lpstr>
      <vt:lpstr>ПОСЕЙДОН</vt:lpstr>
      <vt:lpstr>Слайд 23</vt:lpstr>
      <vt:lpstr>Слайд 24</vt:lpstr>
      <vt:lpstr>Оцените свою работу</vt:lpstr>
      <vt:lpstr>                                                                              Домашнее задание на выбор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126</cp:revision>
  <dcterms:modified xsi:type="dcterms:W3CDTF">2019-03-17T19:28:04Z</dcterms:modified>
</cp:coreProperties>
</file>